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8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74E6F4-3E22-4879-9881-8A7CE83A8631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1C45CC-6F08-4519-965F-1D5A287354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Nucleus Accumbens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Introductory Guide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 Circuit Organization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NAc outputs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447800"/>
            <a:ext cx="7924800" cy="5334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Indirect Pathway</a:t>
            </a:r>
            <a:endParaRPr lang="en-US" sz="3400" dirty="0"/>
          </a:p>
          <a:p>
            <a:pPr lvl="1"/>
            <a:r>
              <a:rPr lang="en-US" sz="3200" dirty="0" smtClean="0"/>
              <a:t>MSNs expressing D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/>
              <a:t> receptors</a:t>
            </a:r>
            <a:endParaRPr lang="en-US" sz="3200" dirty="0"/>
          </a:p>
          <a:p>
            <a:pPr lvl="2"/>
            <a:r>
              <a:rPr lang="en-US" sz="3000" dirty="0" smtClean="0"/>
              <a:t>Projecting </a:t>
            </a:r>
            <a:r>
              <a:rPr lang="en-US" sz="3000" dirty="0"/>
              <a:t>to basal </a:t>
            </a:r>
            <a:r>
              <a:rPr lang="en-US" sz="3000" dirty="0" smtClean="0"/>
              <a:t>ganglia output </a:t>
            </a:r>
            <a:r>
              <a:rPr lang="en-US" sz="3000" dirty="0"/>
              <a:t>nuclei </a:t>
            </a:r>
            <a:endParaRPr lang="en-US" sz="3000" dirty="0" smtClean="0"/>
          </a:p>
          <a:p>
            <a:pPr lvl="3"/>
            <a:r>
              <a:rPr lang="en-US" sz="2600" dirty="0" smtClean="0"/>
              <a:t>Dorsal Striatum (caudate, putamen, globus pallidus), SN, </a:t>
            </a:r>
            <a:r>
              <a:rPr lang="en-US" sz="1600" dirty="0" err="1" smtClean="0"/>
              <a:t>VL</a:t>
            </a:r>
            <a:r>
              <a:rPr lang="en-US" sz="2600" dirty="0" err="1" smtClean="0"/>
              <a:t>Thalamus</a:t>
            </a:r>
            <a:r>
              <a:rPr lang="en-US" sz="2600" dirty="0" smtClean="0"/>
              <a:t>,  M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600" dirty="0" smtClean="0">
                <a:cs typeface="Times New Roman" panose="02020603050405020304" pitchFamily="18" charset="0"/>
              </a:rPr>
              <a:t>Limbic/PFC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800" dirty="0" smtClean="0"/>
              <a:t>Inhibitory Pathway: </a:t>
            </a:r>
            <a:r>
              <a:rPr lang="en-US" sz="2800" dirty="0" smtClean="0">
                <a:latin typeface="Times New Roman"/>
                <a:cs typeface="Times New Roman"/>
              </a:rPr>
              <a:t>↓ </a:t>
            </a:r>
            <a:r>
              <a:rPr lang="en-US" sz="2800" dirty="0">
                <a:cs typeface="Times New Roman"/>
              </a:rPr>
              <a:t>GABA output from </a:t>
            </a:r>
            <a:r>
              <a:rPr lang="en-US" sz="2800" dirty="0" smtClean="0">
                <a:cs typeface="Times New Roman"/>
              </a:rPr>
              <a:t>MSNs</a:t>
            </a:r>
          </a:p>
          <a:p>
            <a:pPr lvl="3"/>
            <a:r>
              <a:rPr lang="en-US" sz="2600" dirty="0" smtClean="0">
                <a:latin typeface="Times New Roman"/>
                <a:cs typeface="Times New Roman"/>
              </a:rPr>
              <a:t>↑ </a:t>
            </a:r>
            <a:r>
              <a:rPr lang="en-US" sz="2600" dirty="0" smtClean="0">
                <a:cs typeface="Times New Roman"/>
              </a:rPr>
              <a:t>GABA output from </a:t>
            </a:r>
            <a:r>
              <a:rPr lang="en-US" sz="1800" dirty="0" smtClean="0">
                <a:cs typeface="Times New Roman"/>
              </a:rPr>
              <a:t>VL </a:t>
            </a:r>
            <a:r>
              <a:rPr lang="en-US" sz="2600" dirty="0" smtClean="0">
                <a:cs typeface="Times New Roman"/>
              </a:rPr>
              <a:t>Thalamus</a:t>
            </a:r>
          </a:p>
          <a:p>
            <a:r>
              <a:rPr lang="en-US" sz="3600" dirty="0" smtClean="0">
                <a:cs typeface="Times New Roman"/>
              </a:rPr>
              <a:t>Parallel Pathways are modulated </a:t>
            </a:r>
          </a:p>
          <a:p>
            <a:pPr lvl="1"/>
            <a:r>
              <a:rPr lang="en-US" dirty="0" smtClean="0">
                <a:cs typeface="Times New Roman"/>
              </a:rPr>
              <a:t>By D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>
                <a:cs typeface="Times New Roman"/>
              </a:rPr>
              <a:t> and D</a:t>
            </a:r>
            <a:r>
              <a:rPr lang="en-US" baseline="-25000" dirty="0" smtClean="0">
                <a:cs typeface="Times New Roman"/>
              </a:rPr>
              <a:t>2</a:t>
            </a:r>
            <a:r>
              <a:rPr lang="en-US" dirty="0" smtClean="0">
                <a:cs typeface="Times New Roman"/>
              </a:rPr>
              <a:t> MSNs </a:t>
            </a:r>
          </a:p>
          <a:p>
            <a:pPr lvl="2"/>
            <a:r>
              <a:rPr lang="en-US" dirty="0" smtClean="0">
                <a:cs typeface="Times New Roman"/>
              </a:rPr>
              <a:t>to facilitate movement and </a:t>
            </a:r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  <a:cs typeface="Times New Roman"/>
              </a:rPr>
              <a:t>motivation</a:t>
            </a:r>
            <a:endParaRPr lang="en-US" sz="28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789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 Circuit Organization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 Cortical Pyramidal Projections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Cortex </a:t>
            </a:r>
            <a:r>
              <a:rPr lang="en-US" sz="3200" dirty="0" smtClean="0">
                <a:latin typeface="Times New Roman"/>
                <a:cs typeface="Times New Roman"/>
              </a:rPr>
              <a:t>→ </a:t>
            </a:r>
            <a:r>
              <a:rPr lang="en-US" sz="3000" dirty="0" smtClean="0"/>
              <a:t>Glutamate </a:t>
            </a:r>
            <a:r>
              <a:rPr lang="en-US" sz="3000" dirty="0"/>
              <a:t>(Glu</a:t>
            </a:r>
            <a:r>
              <a:rPr lang="en-US" sz="3000" dirty="0" smtClean="0"/>
              <a:t>) </a:t>
            </a:r>
            <a:r>
              <a:rPr lang="en-US" sz="3200" dirty="0">
                <a:latin typeface="Times New Roman"/>
                <a:cs typeface="Times New Roman"/>
              </a:rPr>
              <a:t>→</a:t>
            </a:r>
            <a:r>
              <a:rPr lang="en-US" sz="3000" dirty="0" smtClean="0"/>
              <a:t> NAc</a:t>
            </a:r>
            <a:endParaRPr lang="en-US" sz="3000" dirty="0"/>
          </a:p>
          <a:p>
            <a:pPr lvl="1"/>
            <a:r>
              <a:rPr lang="en-US" sz="3000" dirty="0" smtClean="0"/>
              <a:t>Fast acting</a:t>
            </a:r>
          </a:p>
          <a:p>
            <a:pPr lvl="2"/>
            <a:r>
              <a:rPr lang="en-US" sz="2600" dirty="0" smtClean="0"/>
              <a:t>VTA also sends Glu projections to NAc</a:t>
            </a:r>
          </a:p>
          <a:p>
            <a:pPr lvl="1"/>
            <a:r>
              <a:rPr lang="en-US" sz="3000" dirty="0" smtClean="0"/>
              <a:t>Intra-Cortical connections</a:t>
            </a:r>
          </a:p>
          <a:p>
            <a:pPr lvl="1"/>
            <a:r>
              <a:rPr lang="en-US" sz="3000" dirty="0" smtClean="0"/>
              <a:t>Recurrent Activity</a:t>
            </a:r>
          </a:p>
          <a:p>
            <a:pPr lvl="1"/>
            <a:r>
              <a:rPr lang="en-US" sz="3000" dirty="0" smtClean="0"/>
              <a:t>Process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Cognitive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Memory</a:t>
            </a:r>
            <a:r>
              <a:rPr lang="en-US" sz="3000" dirty="0" smtClean="0"/>
              <a:t>, and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Affective</a:t>
            </a:r>
            <a:r>
              <a:rPr lang="en-US" sz="3000" dirty="0" smtClean="0"/>
              <a:t> Information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0499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frontiersin.org/files/Articles/51817/fnbeh-07-00135-HTML/image_m/fnbeh-07-00135-g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6400800" cy="553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Cortico</a:t>
            </a:r>
            <a:r>
              <a:rPr lang="en-US" dirty="0" smtClean="0"/>
              <a:t>-Limbic Accumbal Projections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7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 Circuit Organization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- Limbic Pyramidal Projections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smtClean="0"/>
              <a:t>BLA </a:t>
            </a:r>
            <a:r>
              <a:rPr lang="en-US" sz="3200" dirty="0" smtClean="0">
                <a:latin typeface="Times New Roman"/>
                <a:cs typeface="Times New Roman"/>
              </a:rPr>
              <a:t>→ </a:t>
            </a:r>
            <a:r>
              <a:rPr lang="en-US" sz="3000" dirty="0" smtClean="0"/>
              <a:t>Glutamate </a:t>
            </a:r>
            <a:r>
              <a:rPr lang="en-US" sz="3000" dirty="0"/>
              <a:t>(Glu</a:t>
            </a:r>
            <a:r>
              <a:rPr lang="en-US" sz="3000" dirty="0" smtClean="0"/>
              <a:t>) </a:t>
            </a:r>
            <a:r>
              <a:rPr lang="en-US" sz="3200" dirty="0">
                <a:latin typeface="Times New Roman"/>
                <a:cs typeface="Times New Roman"/>
              </a:rPr>
              <a:t>→</a:t>
            </a:r>
            <a:r>
              <a:rPr lang="en-US" sz="3000" dirty="0" smtClean="0"/>
              <a:t> NAc</a:t>
            </a:r>
            <a:endParaRPr lang="en-US" sz="3000" dirty="0"/>
          </a:p>
          <a:p>
            <a:pPr lvl="1"/>
            <a:r>
              <a:rPr lang="en-US" sz="3000" dirty="0" smtClean="0"/>
              <a:t>Basolateral amygdala</a:t>
            </a:r>
          </a:p>
          <a:p>
            <a:pPr lvl="1"/>
            <a:r>
              <a:rPr lang="en-US" sz="3000" dirty="0" smtClean="0"/>
              <a:t>Processing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prediction</a:t>
            </a:r>
            <a:r>
              <a:rPr lang="en-US" sz="3000" dirty="0" smtClean="0"/>
              <a:t> of 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appetitive</a:t>
            </a:r>
            <a:r>
              <a:rPr lang="en-US" sz="3000" dirty="0" smtClean="0"/>
              <a:t> or </a:t>
            </a:r>
            <a:r>
              <a:rPr lang="en-US" sz="3000" i="1" dirty="0" smtClean="0">
                <a:solidFill>
                  <a:schemeClr val="accent3">
                    <a:lumMod val="75000"/>
                  </a:schemeClr>
                </a:solidFill>
              </a:rPr>
              <a:t>aversive</a:t>
            </a:r>
            <a:r>
              <a:rPr lang="en-US" sz="3000" dirty="0" smtClean="0"/>
              <a:t> consequences</a:t>
            </a:r>
          </a:p>
          <a:p>
            <a:pPr lvl="1"/>
            <a:r>
              <a:rPr lang="en-US" sz="3000" dirty="0" smtClean="0"/>
              <a:t>Processing </a:t>
            </a:r>
            <a:r>
              <a:rPr lang="en-US" sz="3000" b="1" i="1" dirty="0" smtClean="0">
                <a:solidFill>
                  <a:schemeClr val="accent5">
                    <a:lumMod val="75000"/>
                  </a:schemeClr>
                </a:solidFill>
              </a:rPr>
              <a:t>Affective Salience</a:t>
            </a:r>
          </a:p>
          <a:p>
            <a:r>
              <a:rPr lang="en-US" sz="3400" dirty="0" smtClean="0"/>
              <a:t>Hippocampus </a:t>
            </a:r>
            <a:r>
              <a:rPr lang="en-US" sz="3600" dirty="0" smtClean="0">
                <a:latin typeface="Times New Roman"/>
                <a:cs typeface="Times New Roman"/>
              </a:rPr>
              <a:t>→ </a:t>
            </a:r>
            <a:r>
              <a:rPr lang="en-US" sz="3400" dirty="0"/>
              <a:t>Glu</a:t>
            </a:r>
            <a:r>
              <a:rPr lang="en-US" sz="3600" dirty="0" smtClean="0">
                <a:latin typeface="Times New Roman"/>
                <a:cs typeface="Times New Roman"/>
              </a:rPr>
              <a:t> → </a:t>
            </a:r>
            <a:r>
              <a:rPr lang="en-US" sz="3400" dirty="0"/>
              <a:t>NAc</a:t>
            </a:r>
          </a:p>
          <a:p>
            <a:pPr lvl="1"/>
            <a:r>
              <a:rPr lang="en-US" sz="3000" dirty="0" smtClean="0"/>
              <a:t>Process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Cognitive</a:t>
            </a:r>
            <a:r>
              <a:rPr lang="en-US" sz="3000" dirty="0" smtClean="0"/>
              <a:t>, </a:t>
            </a:r>
            <a:r>
              <a:rPr lang="en-US" sz="3000" dirty="0" smtClean="0">
                <a:solidFill>
                  <a:schemeClr val="accent3">
                    <a:lumMod val="50000"/>
                  </a:schemeClr>
                </a:solidFill>
              </a:rPr>
              <a:t>Memory</a:t>
            </a:r>
            <a:r>
              <a:rPr lang="en-US" sz="3000" dirty="0" smtClean="0"/>
              <a:t>, and </a:t>
            </a:r>
            <a:r>
              <a:rPr lang="en-US" sz="3000" dirty="0" smtClean="0">
                <a:solidFill>
                  <a:schemeClr val="accent5">
                    <a:lumMod val="50000"/>
                  </a:schemeClr>
                </a:solidFill>
              </a:rPr>
              <a:t>Affective</a:t>
            </a:r>
            <a:r>
              <a:rPr lang="en-US" sz="3000" dirty="0" smtClean="0"/>
              <a:t> Information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03092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and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410200"/>
          </a:xfrm>
        </p:spPr>
        <p:txBody>
          <a:bodyPr/>
          <a:lstStyle/>
          <a:p>
            <a:r>
              <a:rPr lang="en-US" dirty="0" smtClean="0"/>
              <a:t>Lateral Shell</a:t>
            </a:r>
          </a:p>
          <a:p>
            <a:pPr lvl="1"/>
            <a:r>
              <a:rPr lang="en-US" dirty="0" smtClean="0"/>
              <a:t>More substance P (SP), calretinin, DA, 5-HT</a:t>
            </a:r>
          </a:p>
          <a:p>
            <a:pPr lvl="1"/>
            <a:r>
              <a:rPr lang="en-US" dirty="0" smtClean="0"/>
              <a:t>More 5-HT receptors</a:t>
            </a:r>
          </a:p>
          <a:p>
            <a:pPr lvl="1"/>
            <a:r>
              <a:rPr lang="en-US" dirty="0" smtClean="0"/>
              <a:t>Rich in neurotensin, cholecystokinin (CCK), and opioids</a:t>
            </a:r>
          </a:p>
          <a:p>
            <a:pPr lvl="1"/>
            <a:r>
              <a:rPr lang="en-US" dirty="0" smtClean="0"/>
              <a:t>Similar to striatum,  features analogous to extended amygdala</a:t>
            </a:r>
          </a:p>
          <a:p>
            <a:pPr lvl="1"/>
            <a:r>
              <a:rPr lang="en-US" dirty="0" smtClean="0"/>
              <a:t>Efferents to LH, afferents from BLA</a:t>
            </a:r>
          </a:p>
          <a:p>
            <a:r>
              <a:rPr lang="en-US" dirty="0" smtClean="0"/>
              <a:t>Medial Core</a:t>
            </a:r>
          </a:p>
          <a:p>
            <a:pPr lvl="1"/>
            <a:r>
              <a:rPr lang="en-US" dirty="0" smtClean="0"/>
              <a:t>More Calbindin, enkephalin, and GABA</a:t>
            </a:r>
            <a:r>
              <a:rPr lang="en-US" baseline="-25000" dirty="0" smtClean="0"/>
              <a:t>A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17901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3340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>
                <a:latin typeface="Times New Roman"/>
                <a:cs typeface="Times New Roman"/>
              </a:rPr>
              <a:t>°</a:t>
            </a:r>
            <a:r>
              <a:rPr lang="en-US" dirty="0" smtClean="0"/>
              <a:t> or Conditioned Rewards stimulate</a:t>
            </a:r>
          </a:p>
          <a:p>
            <a:pPr lvl="1"/>
            <a:r>
              <a:rPr lang="en-US" dirty="0"/>
              <a:t>DA Burst Firing</a:t>
            </a:r>
          </a:p>
          <a:p>
            <a:pPr lvl="1"/>
            <a:r>
              <a:rPr lang="en-US" dirty="0" smtClean="0"/>
              <a:t>Spatially restricted</a:t>
            </a:r>
          </a:p>
          <a:p>
            <a:pPr lvl="1"/>
            <a:r>
              <a:rPr lang="en-US" dirty="0" smtClean="0"/>
              <a:t>Rapid </a:t>
            </a:r>
            <a:r>
              <a:rPr lang="en-US" dirty="0"/>
              <a:t>(&lt; 1s) Phasic Signaling </a:t>
            </a:r>
            <a:endParaRPr lang="en-US" dirty="0" smtClean="0"/>
          </a:p>
          <a:p>
            <a:pPr lvl="1"/>
            <a:r>
              <a:rPr lang="en-US" dirty="0" smtClean="0"/>
              <a:t>Magnitude encodes availability or receipt</a:t>
            </a:r>
          </a:p>
          <a:p>
            <a:pPr lvl="2"/>
            <a:r>
              <a:rPr lang="en-US" dirty="0" smtClean="0"/>
              <a:t>Large vs Small rewards</a:t>
            </a:r>
          </a:p>
          <a:p>
            <a:r>
              <a:rPr lang="en-US" dirty="0" smtClean="0"/>
              <a:t>Non-reward stimuli or Omission</a:t>
            </a:r>
          </a:p>
          <a:p>
            <a:pPr lvl="1"/>
            <a:r>
              <a:rPr lang="en-US" dirty="0" smtClean="0"/>
              <a:t>Brief</a:t>
            </a:r>
          </a:p>
          <a:p>
            <a:pPr lvl="1"/>
            <a:r>
              <a:rPr lang="en-US" dirty="0" smtClean="0"/>
              <a:t>Phasic Suppression</a:t>
            </a:r>
          </a:p>
          <a:p>
            <a:pPr lvl="1"/>
            <a:r>
              <a:rPr lang="en-US" dirty="0" smtClean="0"/>
              <a:t>In DA neural firing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0949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Rate of Reward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Presynaptic excitatory inputs to NAc</a:t>
            </a:r>
          </a:p>
          <a:p>
            <a:pPr lvl="1"/>
            <a:r>
              <a:rPr lang="en-US" dirty="0" smtClean="0"/>
              <a:t>Stimulate relatively slow (minutes)</a:t>
            </a:r>
          </a:p>
          <a:p>
            <a:pPr lvl="1"/>
            <a:r>
              <a:rPr lang="en-US" dirty="0" smtClean="0"/>
              <a:t>Tonic change to DA levels</a:t>
            </a:r>
          </a:p>
          <a:p>
            <a:pPr lvl="1"/>
            <a:r>
              <a:rPr lang="en-US" dirty="0" smtClean="0"/>
              <a:t>Covering a broad population of NAC neurons</a:t>
            </a:r>
          </a:p>
          <a:p>
            <a:pPr lvl="1"/>
            <a:r>
              <a:rPr lang="en-US" dirty="0" smtClean="0"/>
              <a:t>Modulate incoming presynaptic signals</a:t>
            </a:r>
          </a:p>
          <a:p>
            <a:pPr lvl="2"/>
            <a:r>
              <a:rPr lang="en-US" dirty="0" smtClean="0"/>
              <a:t>Therefore modulate the actions of </a:t>
            </a:r>
          </a:p>
          <a:p>
            <a:pPr lvl="2"/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/>
              <a:t>2</a:t>
            </a:r>
            <a:r>
              <a:rPr lang="en-US" dirty="0" smtClean="0"/>
              <a:t>, and D</a:t>
            </a:r>
            <a:r>
              <a:rPr lang="en-US" baseline="-25000" dirty="0"/>
              <a:t>3</a:t>
            </a:r>
            <a:r>
              <a:rPr lang="en-US" dirty="0" smtClean="0"/>
              <a:t> receptors </a:t>
            </a:r>
          </a:p>
          <a:p>
            <a:pPr lvl="1"/>
            <a:r>
              <a:rPr lang="en-US" dirty="0" smtClean="0"/>
              <a:t>Provides an integrated, continuous estimate of the net rate of reward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22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Reward?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410200"/>
          </a:xfrm>
        </p:spPr>
        <p:txBody>
          <a:bodyPr/>
          <a:lstStyle/>
          <a:p>
            <a:r>
              <a:rPr lang="en-US" dirty="0" smtClean="0"/>
              <a:t>Lesions / Inactivation of the NAc</a:t>
            </a:r>
          </a:p>
          <a:p>
            <a:pPr lvl="1"/>
            <a:r>
              <a:rPr lang="en-US" dirty="0" smtClean="0"/>
              <a:t>Does NOT reduce consumption of 1° rewards</a:t>
            </a:r>
          </a:p>
          <a:p>
            <a:pPr lvl="1"/>
            <a:r>
              <a:rPr lang="en-US" dirty="0" smtClean="0"/>
              <a:t>Food</a:t>
            </a:r>
          </a:p>
          <a:p>
            <a:pPr lvl="2"/>
            <a:r>
              <a:rPr lang="en-US" dirty="0" smtClean="0"/>
              <a:t>Suppression of NAc Shell neural activity </a:t>
            </a:r>
            <a:r>
              <a:rPr lang="en-US" dirty="0" smtClean="0">
                <a:latin typeface="Times New Roman"/>
                <a:cs typeface="Times New Roman"/>
              </a:rPr>
              <a:t>→ ↑</a:t>
            </a:r>
            <a:r>
              <a:rPr lang="en-US" dirty="0" smtClean="0"/>
              <a:t>Feeding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NAc DA does NOT reduce </a:t>
            </a:r>
          </a:p>
          <a:p>
            <a:pPr lvl="1"/>
            <a:r>
              <a:rPr lang="en-US" dirty="0" smtClean="0"/>
              <a:t>Hedonic reactions to palatable tastes</a:t>
            </a:r>
          </a:p>
          <a:p>
            <a:r>
              <a:rPr lang="en-US" dirty="0" smtClean="0"/>
              <a:t>NAc function is neither </a:t>
            </a:r>
            <a:r>
              <a:rPr lang="en-US" i="1" dirty="0" smtClean="0"/>
              <a:t>Necessary</a:t>
            </a:r>
            <a:r>
              <a:rPr lang="en-US" dirty="0" smtClean="0"/>
              <a:t> nor </a:t>
            </a:r>
            <a:r>
              <a:rPr lang="en-US" i="1" dirty="0" smtClean="0"/>
              <a:t>Sufficient</a:t>
            </a:r>
            <a:r>
              <a:rPr lang="en-US" dirty="0" smtClean="0"/>
              <a:t> for instrumental reward learning</a:t>
            </a:r>
          </a:p>
          <a:p>
            <a:pPr lvl="1"/>
            <a:r>
              <a:rPr lang="en-US" dirty="0" smtClean="0"/>
              <a:t>For 1° rewards or conditioned reinforcement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Reward?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410200"/>
          </a:xfrm>
        </p:spPr>
        <p:txBody>
          <a:bodyPr/>
          <a:lstStyle/>
          <a:p>
            <a:r>
              <a:rPr lang="en-US" dirty="0" smtClean="0"/>
              <a:t>Lesions of the NAc </a:t>
            </a:r>
            <a:r>
              <a:rPr lang="en-US" dirty="0" err="1" smtClean="0"/>
              <a:t>subregions</a:t>
            </a:r>
            <a:endParaRPr lang="en-US" dirty="0" smtClean="0"/>
          </a:p>
          <a:p>
            <a:pPr lvl="1"/>
            <a:r>
              <a:rPr lang="en-US" dirty="0" smtClean="0"/>
              <a:t>Does NOT impair learning self-administration</a:t>
            </a:r>
          </a:p>
          <a:p>
            <a:pPr lvl="2"/>
            <a:r>
              <a:rPr lang="en-US" dirty="0" smtClean="0"/>
              <a:t>Of Psychostimulant drugs</a:t>
            </a:r>
          </a:p>
          <a:p>
            <a:r>
              <a:rPr lang="en-US" dirty="0" smtClean="0"/>
              <a:t>Disruption of NAc function </a:t>
            </a:r>
          </a:p>
          <a:p>
            <a:pPr lvl="1"/>
            <a:r>
              <a:rPr lang="en-US" dirty="0" smtClean="0"/>
              <a:t>Doesn’t impair behaviors for procuring rewards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 the NAc a Reward Center?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Oversimplification of NAc function?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Exaggerates NAc function?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Invigoration of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410200"/>
          </a:xfrm>
        </p:spPr>
        <p:txBody>
          <a:bodyPr/>
          <a:lstStyle/>
          <a:p>
            <a:r>
              <a:rPr lang="en-US" dirty="0" smtClean="0"/>
              <a:t>NAc - an essential role in enabling stimuli</a:t>
            </a:r>
          </a:p>
          <a:p>
            <a:pPr lvl="1"/>
            <a:r>
              <a:rPr lang="en-US" dirty="0" smtClean="0"/>
              <a:t>Associated with Reward</a:t>
            </a:r>
          </a:p>
          <a:p>
            <a:pPr lvl="2"/>
            <a:r>
              <a:rPr lang="en-US" dirty="0" smtClean="0"/>
              <a:t>1° function of mesoaccumbens DA</a:t>
            </a:r>
          </a:p>
          <a:p>
            <a:pPr lvl="2"/>
            <a:r>
              <a:rPr lang="en-US" dirty="0" smtClean="0"/>
              <a:t>Modulate </a:t>
            </a:r>
            <a:r>
              <a:rPr lang="en-US" dirty="0" err="1" smtClean="0"/>
              <a:t>Glu</a:t>
            </a:r>
            <a:r>
              <a:rPr lang="en-US" dirty="0" smtClean="0"/>
              <a:t> inputs on NAc neuronal firing </a:t>
            </a:r>
          </a:p>
          <a:p>
            <a:pPr lvl="1"/>
            <a:r>
              <a:rPr lang="en-US" dirty="0" smtClean="0"/>
              <a:t>To Invigorate Behavior</a:t>
            </a:r>
          </a:p>
          <a:p>
            <a:pPr lvl="1"/>
            <a:r>
              <a:rPr lang="en-US" dirty="0" smtClean="0"/>
              <a:t>Bias Approach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↑ </a:t>
            </a:r>
            <a:r>
              <a:rPr lang="en-US" dirty="0" smtClean="0"/>
              <a:t>or </a:t>
            </a:r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 NAc DA/</a:t>
            </a:r>
            <a:r>
              <a:rPr lang="en-US" dirty="0" err="1" smtClean="0"/>
              <a:t>Glu</a:t>
            </a:r>
            <a:r>
              <a:rPr lang="en-US" dirty="0" smtClean="0"/>
              <a:t> activity </a:t>
            </a:r>
            <a:r>
              <a:rPr lang="en-US" dirty="0" smtClean="0">
                <a:latin typeface="Times New Roman"/>
                <a:cs typeface="Times New Roman"/>
              </a:rPr>
              <a:t>↑ </a:t>
            </a:r>
            <a:r>
              <a:rPr lang="en-US" dirty="0" smtClean="0"/>
              <a:t>or </a:t>
            </a:r>
            <a:r>
              <a:rPr lang="en-US" dirty="0" smtClean="0">
                <a:latin typeface="Times New Roman"/>
                <a:cs typeface="Times New Roman"/>
              </a:rPr>
              <a:t>↓</a:t>
            </a:r>
            <a:r>
              <a:rPr lang="en-US" dirty="0" smtClean="0"/>
              <a:t> locomotor activity</a:t>
            </a:r>
          </a:p>
          <a:p>
            <a:r>
              <a:rPr lang="en-US" dirty="0" smtClean="0"/>
              <a:t>DA cannot drive rapid NAc signaling</a:t>
            </a:r>
          </a:p>
          <a:p>
            <a:pPr lvl="1"/>
            <a:r>
              <a:rPr lang="en-US" dirty="0" smtClean="0"/>
              <a:t>In the same manner as </a:t>
            </a:r>
            <a:r>
              <a:rPr lang="en-US" dirty="0" err="1" smtClean="0"/>
              <a:t>Glu</a:t>
            </a:r>
            <a:r>
              <a:rPr lang="en-US" dirty="0" smtClean="0"/>
              <a:t> presynaptic inputs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the NAc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Adjacent to the Septum</a:t>
            </a:r>
          </a:p>
          <a:p>
            <a:pPr lvl="1"/>
            <a:r>
              <a:rPr lang="en-US" dirty="0" smtClean="0"/>
              <a:t>Latin for: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nucleus adjacent</a:t>
            </a:r>
          </a:p>
          <a:p>
            <a:pPr lvl="1"/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 to the septum</a:t>
            </a:r>
          </a:p>
          <a:p>
            <a:r>
              <a:rPr lang="en-US" dirty="0" smtClean="0"/>
              <a:t>Ventral to the Striatum</a:t>
            </a:r>
          </a:p>
          <a:p>
            <a:pPr lvl="1"/>
            <a:r>
              <a:rPr lang="en-US" dirty="0" smtClean="0"/>
              <a:t>called ventral striatum</a:t>
            </a:r>
          </a:p>
          <a:p>
            <a:r>
              <a:rPr lang="en-US" dirty="0" smtClean="0"/>
              <a:t>Anterior to Preoptic</a:t>
            </a:r>
          </a:p>
          <a:p>
            <a:pPr lvl="1"/>
            <a:r>
              <a:rPr lang="en-US" dirty="0" smtClean="0"/>
              <a:t>Hypothalamus (POA)</a:t>
            </a:r>
          </a:p>
          <a:p>
            <a:r>
              <a:rPr lang="en-US" dirty="0" smtClean="0"/>
              <a:t>Posterior to </a:t>
            </a:r>
            <a:r>
              <a:rPr lang="en-US" dirty="0" err="1" smtClean="0"/>
              <a:t>vmPFC</a:t>
            </a:r>
            <a:endParaRPr lang="en-US" dirty="0"/>
          </a:p>
        </p:txBody>
      </p:sp>
      <p:pic>
        <p:nvPicPr>
          <p:cNvPr id="1029" name="Picture 5" descr="C:\Users\Summers\Documents\Cliff's Work\Biology Department\N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4700" y="1371600"/>
            <a:ext cx="3289300" cy="5295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791200" y="13716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Gating and Integrating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Actions of DA</a:t>
            </a:r>
          </a:p>
          <a:p>
            <a:pPr lvl="1"/>
            <a:r>
              <a:rPr lang="en-US" dirty="0" smtClean="0"/>
              <a:t>Especially the modulation of cognitive and emotional inputs to the NAc</a:t>
            </a:r>
          </a:p>
          <a:p>
            <a:pPr lvl="1"/>
            <a:r>
              <a:rPr lang="en-US" dirty="0" smtClean="0"/>
              <a:t>Make it ideally suited for Gating</a:t>
            </a:r>
          </a:p>
          <a:p>
            <a:pPr lvl="1"/>
            <a:r>
              <a:rPr lang="en-US" dirty="0" smtClean="0"/>
              <a:t>And Integrating inputs to the NAc</a:t>
            </a:r>
          </a:p>
          <a:p>
            <a:r>
              <a:rPr lang="en-US" dirty="0" smtClean="0"/>
              <a:t>Amplifying information of some inputs</a:t>
            </a:r>
          </a:p>
          <a:p>
            <a:pPr lvl="1"/>
            <a:r>
              <a:rPr lang="en-US" dirty="0" smtClean="0"/>
              <a:t>Via 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receptors</a:t>
            </a:r>
          </a:p>
          <a:p>
            <a:r>
              <a:rPr lang="en-US" dirty="0" smtClean="0"/>
              <a:t>Concurrently attenuating other inputs</a:t>
            </a:r>
          </a:p>
          <a:p>
            <a:pPr lvl="1"/>
            <a:r>
              <a:rPr lang="en-US" dirty="0" smtClean="0"/>
              <a:t>Via 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receptors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Aversion and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410200"/>
          </a:xfrm>
        </p:spPr>
        <p:txBody>
          <a:bodyPr/>
          <a:lstStyle/>
          <a:p>
            <a:r>
              <a:rPr lang="en-US" dirty="0" smtClean="0"/>
              <a:t>NAc role in aversive fear responses</a:t>
            </a:r>
          </a:p>
          <a:p>
            <a:pPr lvl="1"/>
            <a:r>
              <a:rPr lang="en-US" dirty="0" smtClean="0"/>
              <a:t>NAc Core lesions/DA depletion</a:t>
            </a:r>
          </a:p>
          <a:p>
            <a:pPr lvl="1"/>
            <a:r>
              <a:rPr lang="en-US" dirty="0" smtClean="0"/>
              <a:t>Impair acquisition or expression </a:t>
            </a:r>
          </a:p>
          <a:p>
            <a:pPr lvl="1"/>
            <a:r>
              <a:rPr lang="en-US" dirty="0" smtClean="0"/>
              <a:t>of conditioned avoidance</a:t>
            </a:r>
          </a:p>
          <a:p>
            <a:r>
              <a:rPr lang="en-US" dirty="0" smtClean="0"/>
              <a:t>Phasic </a:t>
            </a:r>
            <a:r>
              <a:rPr lang="en-US" dirty="0" smtClean="0">
                <a:latin typeface="Times New Roman"/>
                <a:cs typeface="Times New Roman"/>
              </a:rPr>
              <a:t>↑ </a:t>
            </a:r>
            <a:r>
              <a:rPr lang="en-US" dirty="0" smtClean="0"/>
              <a:t>DA signals impending punishment</a:t>
            </a:r>
          </a:p>
          <a:p>
            <a:pPr lvl="1"/>
            <a:r>
              <a:rPr lang="en-US" dirty="0" smtClean="0"/>
              <a:t>Early cues </a:t>
            </a:r>
            <a:r>
              <a:rPr lang="en-US" dirty="0" smtClean="0">
                <a:latin typeface="Times New Roman"/>
                <a:cs typeface="Times New Roman"/>
              </a:rPr>
              <a:t>→ ↓ </a:t>
            </a:r>
            <a:r>
              <a:rPr lang="en-US" dirty="0"/>
              <a:t>DA release </a:t>
            </a:r>
            <a:r>
              <a:rPr lang="en-US" dirty="0" smtClean="0"/>
              <a:t>in </a:t>
            </a:r>
            <a:r>
              <a:rPr lang="en-US" dirty="0"/>
              <a:t>NAc </a:t>
            </a:r>
            <a:r>
              <a:rPr lang="en-US" dirty="0" smtClean="0"/>
              <a:t>Core</a:t>
            </a:r>
          </a:p>
          <a:p>
            <a:pPr lvl="2"/>
            <a:r>
              <a:rPr lang="en-US" dirty="0" smtClean="0"/>
              <a:t>Once an avoidance response is learned</a:t>
            </a:r>
          </a:p>
          <a:p>
            <a:pPr lvl="1"/>
            <a:r>
              <a:rPr lang="en-US" dirty="0" smtClean="0"/>
              <a:t>Warning cue trigger </a:t>
            </a:r>
            <a:r>
              <a:rPr lang="en-US" dirty="0">
                <a:latin typeface="Times New Roman"/>
                <a:cs typeface="Times New Roman"/>
              </a:rPr>
              <a:t>→</a:t>
            </a:r>
            <a:r>
              <a:rPr lang="en-US" dirty="0" smtClean="0"/>
              <a:t> </a:t>
            </a:r>
            <a:r>
              <a:rPr lang="en-US" dirty="0">
                <a:latin typeface="Times New Roman"/>
                <a:cs typeface="Times New Roman"/>
              </a:rPr>
              <a:t>↑ </a:t>
            </a:r>
            <a:r>
              <a:rPr lang="en-US" dirty="0" smtClean="0"/>
              <a:t>DA release </a:t>
            </a:r>
          </a:p>
          <a:p>
            <a:r>
              <a:rPr lang="en-US" dirty="0" smtClean="0"/>
              <a:t>NAc – Helps get closer to good things &amp;</a:t>
            </a:r>
          </a:p>
          <a:p>
            <a:r>
              <a:rPr lang="en-US" dirty="0" smtClean="0"/>
              <a:t>Away from bad things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to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ond-1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65325"/>
            <a:ext cx="8610600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6248400" y="457200"/>
            <a:ext cx="2743200" cy="1828800"/>
            <a:chOff x="3936" y="288"/>
            <a:chExt cx="1728" cy="1152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3936" y="288"/>
              <a:ext cx="1728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200" dirty="0" smtClean="0">
                  <a:solidFill>
                    <a:schemeClr val="accent6">
                      <a:lumMod val="75000"/>
                    </a:schemeClr>
                  </a:solidFill>
                </a:rPr>
                <a:t>Stress or corticosterone</a:t>
              </a:r>
              <a:endParaRPr lang="en-US" sz="32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4896" y="960"/>
              <a:ext cx="0" cy="480"/>
            </a:xfrm>
            <a:prstGeom prst="line">
              <a:avLst/>
            </a:prstGeom>
            <a:noFill/>
            <a:ln w="57150">
              <a:pattFill prst="narHorz">
                <a:fgClr>
                  <a:srgbClr val="FFFF00"/>
                </a:fgClr>
                <a:bgClr>
                  <a:schemeClr val="tx1"/>
                </a:bgClr>
              </a:patt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442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dirty="0" smtClean="0"/>
              <a:t>Inactivation of NAc</a:t>
            </a:r>
          </a:p>
          <a:p>
            <a:r>
              <a:rPr lang="en-US" dirty="0" smtClean="0"/>
              <a:t>Disconnecting Hippocampal input to NAc</a:t>
            </a:r>
          </a:p>
          <a:p>
            <a:pPr lvl="1"/>
            <a:r>
              <a:rPr lang="en-US" dirty="0" smtClean="0"/>
              <a:t>Disrupts search accuracy</a:t>
            </a:r>
          </a:p>
          <a:p>
            <a:pPr lvl="2"/>
            <a:r>
              <a:rPr lang="en-US" dirty="0" smtClean="0"/>
              <a:t>Only in complex or ambiguous conditions</a:t>
            </a:r>
          </a:p>
          <a:p>
            <a:pPr lvl="2"/>
            <a:r>
              <a:rPr lang="en-US" dirty="0" smtClean="0"/>
              <a:t>Obstacles, Distractors, Uncertainty</a:t>
            </a:r>
          </a:p>
          <a:p>
            <a:pPr lvl="1"/>
            <a:r>
              <a:rPr lang="en-US" dirty="0" smtClean="0"/>
              <a:t>NAc does not mediate all types of approach</a:t>
            </a:r>
          </a:p>
          <a:p>
            <a:pPr lvl="2"/>
            <a:r>
              <a:rPr lang="en-US" dirty="0" smtClean="0"/>
              <a:t>Toward rewards, safety, or associated stimuli</a:t>
            </a:r>
          </a:p>
          <a:p>
            <a:r>
              <a:rPr lang="en-US" dirty="0" smtClean="0"/>
              <a:t>Biasing the Direction of Behavior</a:t>
            </a:r>
          </a:p>
          <a:p>
            <a:r>
              <a:rPr lang="en-US" dirty="0" smtClean="0"/>
              <a:t>Biasing the Intensity of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 Core -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/>
          <a:lstStyle/>
          <a:p>
            <a:r>
              <a:rPr lang="en-US" dirty="0" smtClean="0"/>
              <a:t>NAc Core instigates Approach</a:t>
            </a:r>
          </a:p>
          <a:p>
            <a:pPr lvl="1"/>
            <a:r>
              <a:rPr lang="en-US" dirty="0" smtClean="0"/>
              <a:t>Toward stimuli associated with rewards</a:t>
            </a:r>
          </a:p>
          <a:p>
            <a:pPr lvl="1"/>
            <a:r>
              <a:rPr lang="en-US" dirty="0" smtClean="0"/>
              <a:t>And stimuli associated with safety</a:t>
            </a:r>
          </a:p>
          <a:p>
            <a:r>
              <a:rPr lang="en-US" dirty="0"/>
              <a:t>NAc </a:t>
            </a:r>
            <a:r>
              <a:rPr lang="en-US" dirty="0" smtClean="0"/>
              <a:t>Core lesions </a:t>
            </a:r>
          </a:p>
          <a:p>
            <a:r>
              <a:rPr lang="en-US" dirty="0" smtClean="0"/>
              <a:t>NAc DA receptor antagonists</a:t>
            </a:r>
          </a:p>
          <a:p>
            <a:r>
              <a:rPr lang="en-US" dirty="0" smtClean="0"/>
              <a:t>Disconnecting Anterior Cingulate from NAc Core</a:t>
            </a:r>
          </a:p>
          <a:p>
            <a:pPr lvl="1"/>
            <a:r>
              <a:rPr lang="en-US" dirty="0" smtClean="0"/>
              <a:t>Reduces approach toward incentive stimuli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22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smtClean="0"/>
              <a:t>NAc Core -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from the Basolateral Amygdala </a:t>
            </a:r>
          </a:p>
          <a:p>
            <a:pPr lvl="1"/>
            <a:r>
              <a:rPr lang="en-US" dirty="0" smtClean="0"/>
              <a:t>Necessary to facilitate timely Approach</a:t>
            </a:r>
          </a:p>
          <a:p>
            <a:pPr lvl="1"/>
            <a:r>
              <a:rPr lang="en-US" dirty="0" smtClean="0"/>
              <a:t>Required for efficient 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Reward cues </a:t>
            </a:r>
            <a:r>
              <a:rPr lang="en-US" dirty="0" smtClean="0">
                <a:latin typeface="Times New Roman"/>
                <a:cs typeface="Times New Roman"/>
              </a:rPr>
              <a:t>→↑ </a:t>
            </a:r>
            <a:r>
              <a:rPr lang="en-US" dirty="0"/>
              <a:t>BLA neuron firing</a:t>
            </a:r>
          </a:p>
          <a:p>
            <a:r>
              <a:rPr lang="en-US" dirty="0" smtClean="0"/>
              <a:t>Followed by </a:t>
            </a:r>
            <a:r>
              <a:rPr lang="en-US" dirty="0">
                <a:latin typeface="Times New Roman"/>
                <a:cs typeface="Times New Roman"/>
              </a:rPr>
              <a:t>→↑</a:t>
            </a:r>
            <a:r>
              <a:rPr lang="en-US" dirty="0" smtClean="0"/>
              <a:t> </a:t>
            </a:r>
            <a:r>
              <a:rPr lang="en-US" dirty="0"/>
              <a:t>NAc Core neuron </a:t>
            </a:r>
            <a:r>
              <a:rPr lang="en-US" dirty="0" smtClean="0"/>
              <a:t>firing</a:t>
            </a:r>
          </a:p>
          <a:p>
            <a:r>
              <a:rPr lang="en-US" dirty="0" smtClean="0"/>
              <a:t>Inactivation of BLA </a:t>
            </a:r>
            <a:r>
              <a:rPr lang="en-US" dirty="0" smtClean="0">
                <a:latin typeface="Times New Roman"/>
                <a:cs typeface="Times New Roman"/>
              </a:rPr>
              <a:t>→↓ </a:t>
            </a:r>
            <a:r>
              <a:rPr lang="en-US" dirty="0" smtClean="0"/>
              <a:t>Approach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→↓ </a:t>
            </a:r>
            <a:r>
              <a:rPr lang="en-US" dirty="0" smtClean="0">
                <a:cs typeface="Times New Roman"/>
              </a:rPr>
              <a:t>NAc firing in response to reward cues</a:t>
            </a:r>
          </a:p>
          <a:p>
            <a:r>
              <a:rPr lang="en-US" dirty="0" smtClean="0">
                <a:cs typeface="Times New Roman"/>
                <a:sym typeface="Symbol"/>
              </a:rPr>
              <a:t></a:t>
            </a:r>
            <a:r>
              <a:rPr lang="en-US" dirty="0" smtClean="0">
                <a:cs typeface="Times New Roman"/>
              </a:rPr>
              <a:t>BLA, NAc, DA necessary for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 Shell – suppression of alternate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Nac</a:t>
            </a:r>
            <a:r>
              <a:rPr lang="en-US" dirty="0" smtClean="0"/>
              <a:t> Shell gating behavioral expression</a:t>
            </a:r>
          </a:p>
          <a:p>
            <a:pPr lvl="1"/>
            <a:r>
              <a:rPr lang="en-US" dirty="0" smtClean="0"/>
              <a:t>Appetitive vs Consummatory Behaviors</a:t>
            </a:r>
          </a:p>
          <a:p>
            <a:pPr lvl="2"/>
            <a:r>
              <a:rPr lang="en-US" dirty="0" smtClean="0"/>
              <a:t>Anterior NAc Shell gates feeding</a:t>
            </a:r>
          </a:p>
          <a:p>
            <a:pPr lvl="2"/>
            <a:r>
              <a:rPr lang="en-US" dirty="0" smtClean="0"/>
              <a:t>Posterior NAc Shell gates defensive behavior</a:t>
            </a:r>
          </a:p>
          <a:p>
            <a:r>
              <a:rPr lang="en-US" dirty="0" smtClean="0"/>
              <a:t>Inactivation of NAc Shell</a:t>
            </a:r>
          </a:p>
          <a:p>
            <a:pPr lvl="1"/>
            <a:r>
              <a:rPr lang="en-US" dirty="0" smtClean="0"/>
              <a:t>Increases responses </a:t>
            </a:r>
            <a:r>
              <a:rPr lang="en-US" i="1" dirty="0" smtClean="0"/>
              <a:t>NOT</a:t>
            </a:r>
            <a:r>
              <a:rPr lang="en-US" dirty="0" smtClean="0"/>
              <a:t> toward Reward</a:t>
            </a:r>
          </a:p>
          <a:p>
            <a:pPr lvl="2"/>
            <a:r>
              <a:rPr lang="en-US" dirty="0" smtClean="0"/>
              <a:t>Necessary for finding </a:t>
            </a:r>
            <a:r>
              <a:rPr lang="en-US" i="1" dirty="0" smtClean="0"/>
              <a:t>New</a:t>
            </a:r>
            <a:r>
              <a:rPr lang="en-US" dirty="0" smtClean="0"/>
              <a:t> Rewards?</a:t>
            </a:r>
          </a:p>
          <a:p>
            <a:pPr lvl="2"/>
            <a:r>
              <a:rPr lang="en-US" dirty="0" smtClean="0"/>
              <a:t>Alternate Rewards?</a:t>
            </a:r>
          </a:p>
          <a:p>
            <a:pPr lvl="2"/>
            <a:r>
              <a:rPr lang="en-US" dirty="0" smtClean="0"/>
              <a:t>Necessary for finding Safety?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468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 Shell – suppression of alternate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Disconnecting NAc Shell</a:t>
            </a:r>
          </a:p>
          <a:p>
            <a:pPr lvl="1"/>
            <a:r>
              <a:rPr lang="en-US" dirty="0" smtClean="0"/>
              <a:t>Causes entrance of maze elements equally</a:t>
            </a:r>
          </a:p>
          <a:p>
            <a:pPr lvl="1"/>
            <a:r>
              <a:rPr lang="en-US" dirty="0" smtClean="0"/>
              <a:t>Regardless of reward pairing</a:t>
            </a:r>
          </a:p>
          <a:p>
            <a:pPr lvl="2"/>
            <a:r>
              <a:rPr lang="en-US" dirty="0" smtClean="0"/>
              <a:t>Does reward uncertainty functionally remove the salience of reward pairing?</a:t>
            </a:r>
          </a:p>
          <a:p>
            <a:r>
              <a:rPr lang="en-US" dirty="0" smtClean="0"/>
              <a:t>Inactivation of NAc Shell</a:t>
            </a:r>
          </a:p>
          <a:p>
            <a:pPr lvl="1"/>
            <a:r>
              <a:rPr lang="en-US" dirty="0" smtClean="0"/>
              <a:t>Reduced preference for larger, </a:t>
            </a:r>
          </a:p>
          <a:p>
            <a:pPr lvl="2"/>
            <a:r>
              <a:rPr lang="en-US" sz="2800" dirty="0"/>
              <a:t>But less certain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44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410200"/>
          </a:xfrm>
        </p:spPr>
        <p:txBody>
          <a:bodyPr/>
          <a:lstStyle/>
          <a:p>
            <a:r>
              <a:rPr lang="en-US" dirty="0" smtClean="0"/>
              <a:t>Integrates Memory and Emotional Signals</a:t>
            </a:r>
          </a:p>
          <a:p>
            <a:pPr lvl="1"/>
            <a:r>
              <a:rPr lang="en-US" dirty="0" smtClean="0"/>
              <a:t>Integrated with information from the BLA, Hippocampus, PFC…</a:t>
            </a:r>
          </a:p>
          <a:p>
            <a:r>
              <a:rPr lang="en-US" dirty="0" smtClean="0"/>
              <a:t>Helps determine Response Priorities</a:t>
            </a:r>
          </a:p>
          <a:p>
            <a:r>
              <a:rPr lang="en-US" dirty="0" smtClean="0"/>
              <a:t>Integrates Cognitive and Emotional Signals</a:t>
            </a:r>
          </a:p>
          <a:p>
            <a:pPr lvl="1"/>
            <a:r>
              <a:rPr lang="en-US" dirty="0" smtClean="0"/>
              <a:t>Turns them into Action</a:t>
            </a:r>
          </a:p>
          <a:p>
            <a:pPr lvl="2"/>
            <a:r>
              <a:rPr lang="en-US" dirty="0" smtClean="0"/>
              <a:t>Via output to Basal Ganglia and Motor Effector Sites</a:t>
            </a:r>
          </a:p>
          <a:p>
            <a:pPr lvl="1"/>
            <a:r>
              <a:rPr lang="en-US" dirty="0" smtClean="0"/>
              <a:t>Modifies Future Action</a:t>
            </a:r>
          </a:p>
          <a:p>
            <a:pPr lvl="2"/>
            <a:r>
              <a:rPr lang="en-US" dirty="0" smtClean="0"/>
              <a:t>Via output to Cortical and Limbic Regions</a:t>
            </a:r>
          </a:p>
          <a:p>
            <a:pPr lvl="2"/>
            <a:r>
              <a:rPr lang="en-US" dirty="0" smtClean="0"/>
              <a:t>Via modification of preference and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4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 </a:t>
            </a:r>
            <a:r>
              <a:rPr lang="en-US" dirty="0" smtClean="0"/>
              <a:t>– relative location</a:t>
            </a:r>
            <a:endParaRPr lang="en-US" dirty="0"/>
          </a:p>
        </p:txBody>
      </p:sp>
      <p:pic>
        <p:nvPicPr>
          <p:cNvPr id="6" name="Picture 5" descr="NAc relative lo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143000"/>
            <a:ext cx="5486400" cy="584036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NAc – Ventral Striatum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where head of the caudate </a:t>
            </a:r>
          </a:p>
          <a:p>
            <a:pPr lvl="1"/>
            <a:r>
              <a:rPr lang="en-US" dirty="0" smtClean="0"/>
              <a:t>+ anterior </a:t>
            </a:r>
            <a:r>
              <a:rPr lang="en-US" dirty="0" err="1" smtClean="0"/>
              <a:t>putamen</a:t>
            </a:r>
            <a:r>
              <a:rPr lang="en-US" dirty="0" smtClean="0"/>
              <a:t> meet</a:t>
            </a:r>
          </a:p>
          <a:p>
            <a:r>
              <a:rPr lang="en-US" dirty="0" smtClean="0"/>
              <a:t>nucleus </a:t>
            </a:r>
            <a:r>
              <a:rPr lang="en-US" dirty="0" err="1" smtClean="0"/>
              <a:t>accumbens</a:t>
            </a:r>
            <a:endParaRPr lang="en-US" dirty="0" smtClean="0"/>
          </a:p>
          <a:p>
            <a:r>
              <a:rPr lang="en-US" dirty="0" smtClean="0"/>
              <a:t>ventral olfactory tubercle</a:t>
            </a:r>
          </a:p>
          <a:p>
            <a:r>
              <a:rPr lang="en-US" dirty="0" smtClean="0"/>
              <a:t>ventral caudate </a:t>
            </a:r>
          </a:p>
          <a:p>
            <a:r>
              <a:rPr lang="en-US" dirty="0" smtClean="0"/>
              <a:t>Ventral </a:t>
            </a:r>
            <a:r>
              <a:rPr lang="en-US" dirty="0" err="1" smtClean="0"/>
              <a:t>putamen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collectively form </a:t>
            </a:r>
          </a:p>
          <a:p>
            <a:r>
              <a:rPr lang="en-US" dirty="0" smtClean="0"/>
              <a:t>the ventral </a:t>
            </a:r>
            <a:r>
              <a:rPr lang="en-US" b="1" dirty="0" smtClean="0"/>
              <a:t>striatum</a:t>
            </a:r>
            <a:endParaRPr lang="en-US" dirty="0"/>
          </a:p>
        </p:txBody>
      </p:sp>
      <p:pic>
        <p:nvPicPr>
          <p:cNvPr id="5" name="Picture 4" descr="NAc relative loc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532239"/>
            <a:ext cx="3124200" cy="332576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4495800" y="3962400"/>
            <a:ext cx="2743200" cy="685800"/>
          </a:xfrm>
          <a:prstGeom prst="straightConnector1">
            <a:avLst/>
          </a:prstGeom>
          <a:ln w="57150">
            <a:solidFill>
              <a:schemeClr val="tx1">
                <a:alpha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48200" y="4495800"/>
            <a:ext cx="2895600" cy="228600"/>
          </a:xfrm>
          <a:prstGeom prst="straightConnector1">
            <a:avLst/>
          </a:prstGeom>
          <a:ln w="57150">
            <a:solidFill>
              <a:schemeClr val="tx1">
                <a:alpha val="49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Heterogeneous Anatomical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medial Shell</a:t>
            </a:r>
          </a:p>
          <a:p>
            <a:r>
              <a:rPr lang="en-US" dirty="0" smtClean="0"/>
              <a:t>More lateral Core</a:t>
            </a:r>
          </a:p>
          <a:p>
            <a:pPr lvl="1"/>
            <a:r>
              <a:rPr lang="en-US" dirty="0" smtClean="0"/>
              <a:t>Surrounds the anterior commissure</a:t>
            </a:r>
            <a:endParaRPr lang="en-US" dirty="0"/>
          </a:p>
        </p:txBody>
      </p:sp>
      <p:pic>
        <p:nvPicPr>
          <p:cNvPr id="1026" name="Picture 2" descr="http://www.jlr.org/content/41/1/32/F1.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825" y="2987968"/>
            <a:ext cx="5337175" cy="384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2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Heterogeneous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Collection of Neuronal Ensembles</a:t>
            </a:r>
          </a:p>
          <a:p>
            <a:r>
              <a:rPr lang="en-US" sz="3500" dirty="0" smtClean="0"/>
              <a:t>Differential connectivity of Core &amp; Shell</a:t>
            </a:r>
          </a:p>
          <a:p>
            <a:pPr lvl="1"/>
            <a:r>
              <a:rPr lang="en-US" sz="3000" dirty="0" smtClean="0"/>
              <a:t>Inputs from Temporal and Frontal Lobes</a:t>
            </a:r>
          </a:p>
          <a:p>
            <a:pPr lvl="2"/>
            <a:r>
              <a:rPr lang="en-US" sz="2800" dirty="0" smtClean="0"/>
              <a:t>Distinct Topographical Organization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2050" name="Picture 2" descr="http://www.frontiersin.org/files/Articles/51817/fnbeh-07-00135-HTML/image_m/fnbeh-07-00135-g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69557"/>
            <a:ext cx="4191000" cy="4678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9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 Circuit Organization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Motivation-related inputs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447800"/>
            <a:ext cx="7924800" cy="5334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Dopamine (DA)</a:t>
            </a:r>
            <a:r>
              <a:rPr lang="en-US" sz="3400" dirty="0"/>
              <a:t> </a:t>
            </a:r>
            <a:r>
              <a:rPr lang="en-US" sz="3400" dirty="0" smtClean="0"/>
              <a:t>from the  VTA to NAc</a:t>
            </a:r>
            <a:endParaRPr lang="en-US" sz="3400" dirty="0"/>
          </a:p>
          <a:p>
            <a:pPr lvl="1"/>
            <a:r>
              <a:rPr lang="en-US" sz="3200" dirty="0"/>
              <a:t>Ventral Tegmental </a:t>
            </a:r>
            <a:r>
              <a:rPr lang="en-US" sz="3200" dirty="0" smtClean="0"/>
              <a:t>Area …</a:t>
            </a:r>
            <a:r>
              <a:rPr lang="en-US" sz="2400" dirty="0" smtClean="0"/>
              <a:t>and Substantia Nigra</a:t>
            </a:r>
            <a:endParaRPr lang="en-US" sz="2400" dirty="0"/>
          </a:p>
          <a:p>
            <a:pPr lvl="2"/>
            <a:r>
              <a:rPr lang="en-US" sz="3000" dirty="0" smtClean="0"/>
              <a:t>Phasic release</a:t>
            </a:r>
          </a:p>
          <a:p>
            <a:pPr lvl="3"/>
            <a:r>
              <a:rPr lang="en-US" sz="2600" dirty="0" smtClean="0"/>
              <a:t>Stimulated by ACh from the  </a:t>
            </a:r>
            <a:r>
              <a:rPr lang="en-US" sz="2600" dirty="0" err="1" smtClean="0"/>
              <a:t>pedunculopontine</a:t>
            </a:r>
            <a:r>
              <a:rPr lang="en-US" sz="2600" dirty="0" smtClean="0"/>
              <a:t> and </a:t>
            </a:r>
            <a:r>
              <a:rPr lang="en-US" sz="2600" dirty="0" err="1" smtClean="0"/>
              <a:t>laterodorsal</a:t>
            </a:r>
            <a:r>
              <a:rPr lang="en-US" sz="2600" dirty="0" smtClean="0"/>
              <a:t> </a:t>
            </a:r>
            <a:r>
              <a:rPr lang="en-US" sz="2600" dirty="0" err="1" smtClean="0"/>
              <a:t>tegmenta</a:t>
            </a:r>
            <a:r>
              <a:rPr lang="en-US" sz="2600" dirty="0" smtClean="0"/>
              <a:t> = PPT &amp; LDT</a:t>
            </a:r>
          </a:p>
          <a:p>
            <a:pPr lvl="3"/>
            <a:r>
              <a:rPr lang="en-US" sz="2600" dirty="0" smtClean="0"/>
              <a:t>Stimulated by Glu from the Cortex</a:t>
            </a:r>
          </a:p>
          <a:p>
            <a:pPr lvl="3"/>
            <a:r>
              <a:rPr lang="en-US" sz="2600" dirty="0" smtClean="0"/>
              <a:t>Inhibited by GABA from NAc &amp; Striatum</a:t>
            </a:r>
          </a:p>
          <a:p>
            <a:pPr lvl="2"/>
            <a:r>
              <a:rPr lang="en-US" sz="2800" dirty="0" smtClean="0"/>
              <a:t>Tonic release</a:t>
            </a:r>
          </a:p>
          <a:p>
            <a:pPr lvl="1"/>
            <a:r>
              <a:rPr lang="en-US" sz="3200" dirty="0"/>
              <a:t>Mesolimbic </a:t>
            </a:r>
            <a:r>
              <a:rPr lang="en-US" sz="3200" dirty="0" smtClean="0"/>
              <a:t>Pathway (DA and Glu)</a:t>
            </a:r>
            <a:endParaRPr lang="en-US" sz="3200" dirty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3200" dirty="0" smtClean="0"/>
              <a:t>Brain Derived Neurotrophic Factor (BDNF)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 rot="19376865">
            <a:off x="248551" y="586369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Same Neurons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2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 Circuit Organization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Internal NAc and NAc outputs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447800"/>
            <a:ext cx="7924800" cy="5334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DA release onto Medium Spiny Neurons</a:t>
            </a:r>
            <a:endParaRPr lang="en-US" sz="3400" dirty="0"/>
          </a:p>
          <a:p>
            <a:pPr lvl="1"/>
            <a:r>
              <a:rPr lang="en-US" sz="3200" dirty="0" smtClean="0"/>
              <a:t>MSNs are GABAergic (&gt; 95%)</a:t>
            </a:r>
            <a:endParaRPr lang="en-US" sz="3200" dirty="0"/>
          </a:p>
          <a:p>
            <a:pPr lvl="2"/>
            <a:r>
              <a:rPr lang="en-US" sz="3000" dirty="0" smtClean="0"/>
              <a:t>Projection neurons to Striatum, VTA</a:t>
            </a:r>
          </a:p>
          <a:p>
            <a:pPr lvl="2"/>
            <a:r>
              <a:rPr lang="en-US" sz="2800" dirty="0" smtClean="0"/>
              <a:t>Interneurons within the </a:t>
            </a:r>
            <a:r>
              <a:rPr lang="en-US" sz="2800" dirty="0" err="1" smtClean="0"/>
              <a:t>Nac</a:t>
            </a:r>
            <a:endParaRPr lang="en-US" sz="2800" dirty="0" smtClean="0"/>
          </a:p>
          <a:p>
            <a:pPr lvl="3"/>
            <a:r>
              <a:rPr lang="en-US" dirty="0" smtClean="0"/>
              <a:t>Mostly GABAergic</a:t>
            </a:r>
          </a:p>
          <a:p>
            <a:pPr lvl="3"/>
            <a:r>
              <a:rPr lang="en-US" dirty="0" smtClean="0"/>
              <a:t>&lt; 1% ACh</a:t>
            </a:r>
          </a:p>
          <a:p>
            <a:pPr lvl="1"/>
            <a:r>
              <a:rPr lang="en-US" sz="3200" dirty="0" smtClean="0"/>
              <a:t>Express D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/>
              <a:t> and D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/>
              <a:t> receptors</a:t>
            </a:r>
          </a:p>
          <a:p>
            <a:pPr lvl="2"/>
            <a:r>
              <a:rPr lang="en-US" dirty="0" smtClean="0"/>
              <a:t>D</a:t>
            </a:r>
            <a:r>
              <a:rPr lang="en-US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 smtClean="0"/>
              <a:t> are stimulatory: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 ↑ </a:t>
            </a:r>
            <a:r>
              <a:rPr lang="en-US" dirty="0"/>
              <a:t>AC</a:t>
            </a:r>
            <a:r>
              <a:rPr lang="en-US" dirty="0">
                <a:latin typeface="Times New Roman"/>
                <a:cs typeface="Times New Roman"/>
              </a:rPr>
              <a:t> → ↑ </a:t>
            </a:r>
            <a:r>
              <a:rPr lang="en-US" dirty="0"/>
              <a:t>cAMP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Times New Roman"/>
                <a:cs typeface="Times New Roman"/>
              </a:rPr>
              <a:t>↑ </a:t>
            </a:r>
            <a:r>
              <a:rPr lang="en-US" dirty="0" smtClean="0"/>
              <a:t>PKA</a:t>
            </a:r>
          </a:p>
          <a:p>
            <a:pPr lvl="3"/>
            <a:r>
              <a:rPr lang="en-US" dirty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Times New Roman"/>
                <a:cs typeface="Times New Roman"/>
              </a:rPr>
              <a:t>↑ </a:t>
            </a:r>
            <a:r>
              <a:rPr lang="en-US" dirty="0" smtClean="0">
                <a:cs typeface="Times New Roman"/>
              </a:rPr>
              <a:t>GABA output from MSNs</a:t>
            </a:r>
            <a:endParaRPr lang="en-US" dirty="0"/>
          </a:p>
          <a:p>
            <a:pPr lvl="2"/>
            <a:r>
              <a:rPr lang="en-US" dirty="0" smtClean="0"/>
              <a:t>D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/>
              <a:t> are inhibitory: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sz="1600" dirty="0"/>
              <a:t>A</a:t>
            </a:r>
            <a:r>
              <a:rPr lang="en-US" sz="1400" dirty="0"/>
              <a:t>C</a:t>
            </a:r>
            <a:r>
              <a:rPr lang="en-US" dirty="0">
                <a:latin typeface="Times New Roman"/>
                <a:cs typeface="Times New Roman"/>
              </a:rPr>
              <a:t> →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sz="1200" dirty="0" smtClean="0"/>
              <a:t>cA</a:t>
            </a:r>
            <a:r>
              <a:rPr lang="en-US" sz="1100" dirty="0" smtClean="0"/>
              <a:t>MP</a:t>
            </a:r>
          </a:p>
          <a:p>
            <a:pPr lvl="3"/>
            <a:r>
              <a:rPr lang="en-US" dirty="0">
                <a:latin typeface="Times New Roman"/>
                <a:cs typeface="Times New Roman"/>
              </a:rPr>
              <a:t>→ </a:t>
            </a:r>
            <a:r>
              <a:rPr lang="en-US" dirty="0" smtClean="0">
                <a:latin typeface="Times New Roman"/>
                <a:cs typeface="Times New Roman"/>
              </a:rPr>
              <a:t>↓ </a:t>
            </a:r>
            <a:r>
              <a:rPr lang="en-US" dirty="0">
                <a:cs typeface="Times New Roman"/>
              </a:rPr>
              <a:t>GABA output from </a:t>
            </a:r>
            <a:r>
              <a:rPr lang="en-US" dirty="0" smtClean="0">
                <a:cs typeface="Times New Roman"/>
              </a:rPr>
              <a:t>MSNs</a:t>
            </a: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2404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NAc Circuit Organization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NAc outputs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447800"/>
            <a:ext cx="7924800" cy="5334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Direct Pathway</a:t>
            </a:r>
            <a:endParaRPr lang="en-US" sz="3400" dirty="0"/>
          </a:p>
          <a:p>
            <a:pPr lvl="1"/>
            <a:r>
              <a:rPr lang="en-US" sz="3200" dirty="0" smtClean="0"/>
              <a:t>MSNs expressing D</a:t>
            </a:r>
            <a:r>
              <a:rPr lang="en-US" sz="3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/>
              <a:t> receptors</a:t>
            </a:r>
            <a:endParaRPr lang="en-US" sz="3200" dirty="0"/>
          </a:p>
          <a:p>
            <a:pPr lvl="2"/>
            <a:r>
              <a:rPr lang="en-US" sz="3000" dirty="0" smtClean="0"/>
              <a:t>Projecting </a:t>
            </a:r>
            <a:r>
              <a:rPr lang="en-US" sz="3000" dirty="0"/>
              <a:t>to basal </a:t>
            </a:r>
            <a:r>
              <a:rPr lang="en-US" sz="3000" dirty="0" smtClean="0"/>
              <a:t>ganglia output </a:t>
            </a:r>
            <a:r>
              <a:rPr lang="en-US" sz="3000" dirty="0"/>
              <a:t>nuclei </a:t>
            </a:r>
            <a:endParaRPr lang="en-US" sz="3000" dirty="0" smtClean="0"/>
          </a:p>
          <a:p>
            <a:pPr lvl="3"/>
            <a:r>
              <a:rPr lang="en-US" sz="2600" dirty="0" smtClean="0"/>
              <a:t>Dorsal Striatum (caudate, putamen, globus pallidus), Substantia Nigra </a:t>
            </a:r>
          </a:p>
          <a:p>
            <a:pPr lvl="3"/>
            <a:r>
              <a:rPr lang="en-US" sz="1600" dirty="0" err="1" smtClean="0"/>
              <a:t>VA</a:t>
            </a:r>
            <a:r>
              <a:rPr lang="en-US" sz="2600" dirty="0" err="1" smtClean="0"/>
              <a:t>Thalamus</a:t>
            </a:r>
            <a:r>
              <a:rPr lang="en-US" sz="2600" dirty="0" smtClean="0"/>
              <a:t>,  Motor Cortex (M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/>
              <a:t>)/Limbic/PFC</a:t>
            </a:r>
            <a:endParaRPr lang="en-US" sz="2600" dirty="0"/>
          </a:p>
          <a:p>
            <a:pPr lvl="2"/>
            <a:r>
              <a:rPr lang="en-US" sz="2800" dirty="0" smtClean="0"/>
              <a:t>Disinhibitory Pathway:</a:t>
            </a:r>
          </a:p>
          <a:p>
            <a:pPr lvl="3"/>
            <a:r>
              <a:rPr lang="en-US" sz="2600" dirty="0" smtClean="0">
                <a:latin typeface="Times New Roman"/>
                <a:cs typeface="Times New Roman"/>
              </a:rPr>
              <a:t>↑ </a:t>
            </a:r>
            <a:r>
              <a:rPr lang="en-US" sz="2600" dirty="0">
                <a:cs typeface="Times New Roman"/>
              </a:rPr>
              <a:t>GABA output </a:t>
            </a:r>
            <a:r>
              <a:rPr lang="en-US" sz="2600" dirty="0" smtClean="0">
                <a:cs typeface="Times New Roman"/>
              </a:rPr>
              <a:t>from MSNs </a:t>
            </a:r>
            <a:r>
              <a:rPr lang="en-US" sz="2600" i="1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inhibit</a:t>
            </a:r>
          </a:p>
          <a:p>
            <a:pPr lvl="3"/>
            <a:r>
              <a:rPr lang="en-US" sz="2600" dirty="0" smtClean="0">
                <a:cs typeface="Times New Roman"/>
              </a:rPr>
              <a:t>GABA </a:t>
            </a: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cs typeface="Times New Roman"/>
              </a:rPr>
              <a:t>inhibitory</a:t>
            </a:r>
            <a:r>
              <a:rPr lang="en-US" sz="2600" dirty="0" smtClean="0">
                <a:cs typeface="Times New Roman"/>
              </a:rPr>
              <a:t> projections from </a:t>
            </a:r>
            <a:r>
              <a:rPr lang="en-US" sz="1800" dirty="0" err="1" smtClean="0">
                <a:cs typeface="Times New Roman"/>
              </a:rPr>
              <a:t>VA</a:t>
            </a:r>
            <a:r>
              <a:rPr lang="en-US" sz="2600" dirty="0" err="1" smtClean="0">
                <a:cs typeface="Times New Roman"/>
              </a:rPr>
              <a:t>Thalamus</a:t>
            </a:r>
            <a:endParaRPr lang="en-US" sz="2600" dirty="0">
              <a:cs typeface="Times New Roman"/>
            </a:endParaRPr>
          </a:p>
          <a:p>
            <a:pPr lvl="3"/>
            <a:r>
              <a:rPr lang="en-US" sz="2600" dirty="0" smtClean="0">
                <a:cs typeface="Times New Roman"/>
              </a:rPr>
              <a:t>To M</a:t>
            </a:r>
            <a:r>
              <a:rPr lang="en-US" sz="2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600" dirty="0" smtClean="0">
                <a:cs typeface="Times New Roman"/>
              </a:rPr>
              <a:t> – influencing motivation and movement</a:t>
            </a:r>
          </a:p>
        </p:txBody>
      </p:sp>
    </p:spTree>
    <p:extLst>
      <p:ext uri="{BB962C8B-B14F-4D97-AF65-F5344CB8AC3E}">
        <p14:creationId xmlns:p14="http://schemas.microsoft.com/office/powerpoint/2010/main" val="2622469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1427</TotalTime>
  <Words>1133</Words>
  <Application>Microsoft Office PowerPoint</Application>
  <PresentationFormat>On-screen Show (4:3)</PresentationFormat>
  <Paragraphs>223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Nucleus Accumbens</vt:lpstr>
      <vt:lpstr>Location of the NAc</vt:lpstr>
      <vt:lpstr>NAc – relative location</vt:lpstr>
      <vt:lpstr>NAc – Ventral Striatum</vt:lpstr>
      <vt:lpstr>Heterogeneous Anatomical Organization</vt:lpstr>
      <vt:lpstr>Heterogeneous Organization</vt:lpstr>
      <vt:lpstr>NAc Circuit Organization  - Motivation-related inputs</vt:lpstr>
      <vt:lpstr>NAc Circuit Organization  - Internal NAc and NAc outputs</vt:lpstr>
      <vt:lpstr>NAc Circuit Organization  - NAc outputs</vt:lpstr>
      <vt:lpstr>NAc Circuit Organization  - NAc outputs</vt:lpstr>
      <vt:lpstr>NAc Circuit Organization  - Cortical Pyramidal Projections</vt:lpstr>
      <vt:lpstr>Cortico-Limbic Accumbal Projections</vt:lpstr>
      <vt:lpstr>NAc Circuit Organization  - Limbic Pyramidal Projections</vt:lpstr>
      <vt:lpstr>Core and Shell</vt:lpstr>
      <vt:lpstr>Reward</vt:lpstr>
      <vt:lpstr>Continuous Rate of Reward</vt:lpstr>
      <vt:lpstr>Not Reward?</vt:lpstr>
      <vt:lpstr>Not Reward?</vt:lpstr>
      <vt:lpstr>Invigoration of Behavior</vt:lpstr>
      <vt:lpstr>Gating and Integrating</vt:lpstr>
      <vt:lpstr>Aversion and Avoidance</vt:lpstr>
      <vt:lpstr>Response to Stress</vt:lpstr>
      <vt:lpstr>Approach</vt:lpstr>
      <vt:lpstr>NAc Core - Approach</vt:lpstr>
      <vt:lpstr>BLA → NAc Core - Approach</vt:lpstr>
      <vt:lpstr>NAc Shell – suppression of alternate behavior</vt:lpstr>
      <vt:lpstr>NAc Shell – suppression of alternate behavior</vt:lpstr>
      <vt:lpstr>What is the NAc?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Nucleus Accumbens</dc:title>
  <dc:creator>Summers</dc:creator>
  <cp:lastModifiedBy>Cliff H Summers</cp:lastModifiedBy>
  <cp:revision>69</cp:revision>
  <dcterms:created xsi:type="dcterms:W3CDTF">2016-01-18T01:49:15Z</dcterms:created>
  <dcterms:modified xsi:type="dcterms:W3CDTF">2016-01-21T22:34:04Z</dcterms:modified>
</cp:coreProperties>
</file>